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Relationships xmlns="http://schemas.openxmlformats.org/package/2006/relationships">
  <Relationship Id="rId1" Type="http://schemas.openxmlformats.org/officeDocument/2006/relationships/officeDocument" Target="ppt/presentation.xml"/>
  <Relationship Id="rId2" Type="http://schemas.openxmlformats.org/package/2006/relationships/metadata/thumbnail" Target="docProps/thumbnail.jpeg"/>
  <Relationship Id="rId3" Type="http://schemas.openxmlformats.org/package/2006/relationships/metadata/core-properties" Target="docProps/core.xml"/>
  <Relationship Id="rId4" Type="http://schemas.openxmlformats.org/officeDocument/2006/relationships/extended-properties" Target="docProps/app.xml"/>
</Relationships>

</file>

<file path=docProps\app.xml><?xml version="1.0" encoding="utf-8"?>
<Properties xmlns="http://schemas.openxmlformats.org/officeDocument/2006/extended-properties" xmlns:vt="http://schemas.openxmlformats.org/officeDocument/2006/docPropsVTypes">
  <TotalTime>0</TotalTime>
  <Words>3</Words>
  <Application>Microsoft Office PowerPoint</Application>
  <PresentationFormat>On-screen Show (4:3)</PresentationFormat>
  <Paragraphs>2</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oreProperties xmlns="http://schemas.openxmlformats.org/package/2006/metadata/core-properties" xmlns:cp="http://schemas.openxmlformats.org/package/2006/metadata/core-properties" xmlns:dc="http://purl.org/dc/elements/1.1/" xmlns:dcterms="http://purl.org/dc/terms/" xmlns:xsi="http://www.w3.org/2001/XMLSchema-instance">
  <dcterms:created xsi:type="dcterms:W3CDTF">2006-08-16T00:00:00Z</dcterms:created>
  <dc:creator>Asterix</dc:creator>
  <lastModifiedBy>Asterix</lastModifiedBy>
  <dcterms:modified xsi:type="dcterms:W3CDTF">2012-11-21T16:37:59Z</dcterms:modified>
  <revision>3</revision>
  <dc:title>PowerPoint Presentation</dc:title>
</coreProperties>
</file>

<file path=docProps\thumbnail.jpeg>
</file>

<file path=ppt\_rels\presentation.xml.rels><?xml version="1.0" encoding="UTF-8"?>

<Relationships xmlns="http://schemas.openxmlformats.org/package/2006/relationships">
  <Relationship Id="rId1" Type="http://schemas.openxmlformats.org/officeDocument/2006/relationships/slideMaster" Target="slideMasters/slideMaster1.xml"/>
  <Relationship Id="rId10" Type="http://schemas.openxmlformats.org/officeDocument/2006/relationships/slide" Target="slides/slide4.xml"/>
  <Relationship Id="rId11" Type="http://schemas.openxmlformats.org/officeDocument/2006/relationships/slide" Target="slides/slide5.xml"/>
  <Relationship Id="rId12" Type="http://schemas.openxmlformats.org/officeDocument/2006/relationships/slide" Target="slides/slide6.xml"/>
  <Relationship Id="rId13" Type="http://schemas.openxmlformats.org/officeDocument/2006/relationships/slide" Target="slides/slide7.xml"/>
  <Relationship Id="rId14" Type="http://schemas.openxmlformats.org/officeDocument/2006/relationships/slide" Target="slides/slide8.xml"/>
  <Relationship Id="rId15" Type="http://schemas.openxmlformats.org/officeDocument/2006/relationships/slide" Target="slides/slide9.xml"/>
  <Relationship Id="rId16" Type="http://schemas.openxmlformats.org/officeDocument/2006/relationships/slide" Target="slides/slide10.xml"/>
  <Relationship Id="rId3" Type="http://schemas.openxmlformats.org/officeDocument/2006/relationships/notesMaster" Target="notesMasters/notesMaster1.xml"/>
  <Relationship Id="rId4" Type="http://schemas.openxmlformats.org/officeDocument/2006/relationships/presProps" Target="presProps.xml"/>
  <Relationship Id="rId5" Type="http://schemas.openxmlformats.org/officeDocument/2006/relationships/viewProps" Target="viewProps.xml"/>
  <Relationship Id="rId6" Type="http://schemas.openxmlformats.org/officeDocument/2006/relationships/theme" Target="theme/theme1.xml"/>
  <Relationship Id="rId7" Type="http://schemas.openxmlformats.org/officeDocument/2006/relationships/tableStyles" Target="tableStyles.xml"/>
  <Relationship Id="rId8" Type="http://schemas.openxmlformats.org/officeDocument/2006/relationships/slide" Target="slides/slide2.xml"/>
  <Relationship Id="rId9" Type="http://schemas.openxmlformats.org/officeDocument/2006/relationships/slide" Target="slides/slide3.xml"/>
</Relationships>

</file>

<file path=ppt\media\image1.jpeg>
</file>

<file path=ppt\media\play.png>
</file>

<file path=ppt\notesMasters\_rels\notesMaster1.xml.rels><?xml version="1.0" encoding="UTF-8"?>

<Relationships xmlns="http://schemas.openxmlformats.org/package/2006/relationships">
  <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0FF8BF4-F46E-47D4-8403-C880060200F8}" type="datetimeFigureOut">
              <a:rPr lang="en-US" smtClean="0"/>
              <a:t>11/21/2012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159E77-4725-4CB7-9EC4-5EC2DD79573E}" type="slidenum">
              <a:rPr lang="en-US" smtClean="0"/>
              <a:t>‹#›</a:t>
            </a:fld>
            <a:endParaRPr lang="en-US"/>
          </a:p>
        </p:txBody>
      </p:sp>
    </p:spTree>
    <p:extLst>
      <p:ext uri="{BB962C8B-B14F-4D97-AF65-F5344CB8AC3E}">
        <p14:creationId xmlns:p14="http://schemas.microsoft.com/office/powerpoint/2010/main" val="2555898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
	<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
	<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
	<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
	<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
	<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
	<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
	<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
	<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Hello World</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slide we summarize our findings.
First, we tried to put the original result in context, by comparing its defining values with similar ones.
When we compared Running Contract/OK to its siblings, grouped by status and date, we observed the following:
Then we analyzed the results by drilling down one level in the hierarchy.
When we drilled down account, we observed the following facts:
Column 1998 has 5 of the 10 highest values.
Column 1998 has 5 of the 10 lowest values.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This is a report on the Avg of amount when account is fixed to 'Prague' and status is fixed to 'Running Contract/OK'. We will start by answering the original query and we complement the result with contextualization and detailed analyses.</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Here, you can see the answer of the original query. You have specified account to be equal to 'Prague', and status to be equal to 'Running Contract/OK'. We report on Avg of amount grouped by account at level 1, and date at level 3 .
You can observe the results in this table. We highlight the largest value with red and the lowest value with blue color.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Act I: Putting results in context
In this series of slides we put the original result in context, by comparing the behavior of its defining values with the behavior of values that are similar to them.</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graphic, we put the original request in context by comparing the value 'Running Contract/OK' for status at level 0 with its sibling values. We highlight the reference cells with bold, the highest value with red and the lowest value with blue color. We calculate the Avg of amount while fixing account at level 2 to be equal to ''Prague'', and status at level 1 to be equal to ''Running Contract/OK''.
Compared to its sibling we observe the following: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graphic, we put the original request in context by comparing the value 'Running Contract/OK' for status at level 0 with its sibling values. We highlight the reference cells with bold, the highest value with red and the lowest value with blue color. We calculate the Avg of amount while fixing account at level 2 to be equal to ''Prague'', and status at level 1 to be equal to ''Running Contract/OK''.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Act II: Explaining results
In this series of slides we will present a detailed analysis of the values involved in the result of the original query. To this end, we drill-down the hierarchy of grouping levels of the result to one level of aggregation lower, whenever this is possible.</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slide, we expand dimension date by drilling down from level 3 to level 2. For each cell we show both the Avg of amount and the number of tuples that correspond to it in parentheses. We highlight the 160 lowest values in blue and the 160 largest in red color.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In this slide, we expand dimension account by drilling down from level 1 to level 0. For each cell we show both the Avg of amount and the number of tuples that correspond to it in parentheses. We highlight the 10 lowest values in blue and the 10 largest in red color.
Some interesting findings include:
Column 1998 has 5 of the 10 highest values.
Column 1998 has 5 of the 10 lowest values.
</a:t>
            </a:r>
            <a:endParaRPr lang="en-US"/>
          </a:p>
        </p:txBody>
      </p:sp>
      <p:sp>
        <p:nvSpPr>
          <p:cNvPr id="4" name="Slide Number Placeholder 3"/>
          <p:cNvSpPr>
            <a:spLocks noGrp="1"/>
          </p:cNvSpPr>
          <p:nvPr>
            <p:ph type="sldNum" sz="quarter" idx="10"/>
          </p:nvPr>
        </p:nvSpPr>
        <p:spPr/>
        <p:txBody>
          <a:bodyPr/>
          <a:lstStyle/>
          <a:p>
            <a:fld id="{16159E77-4725-4CB7-9EC4-5EC2DD79573E}" type="slidenum">
              <a:rPr lang="en-US" smtClean="0"/>
              <a:t>1</a:t>
            </a:fld>
            <a:endParaRPr lang="en-US"/>
          </a:p>
        </p:txBody>
      </p:sp>
    </p:spTree>
    <p:extLst>
      <p:ext uri="{BB962C8B-B14F-4D97-AF65-F5344CB8AC3E}">
        <p14:creationId xmlns:p14="http://schemas.microsoft.com/office/powerpoint/2010/main" val="14536787"/>
      </p:ext>
    </p:extLst>
  </p:cSld>
  <p:clrMapOvr>
    <a:masterClrMapping/>
  </p:clrMapOvr>
</p:notes>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7" r:id="rId8"/>
    <p:sldId id="258" r:id="rId9"/>
    <p:sldId id="259" r:id="rId10"/>
    <p:sldId id="260" r:id="rId11"/>
    <p:sldId id="261" r:id="rId12"/>
    <p:sldId id="262" r:id="rId13"/>
    <p:sldId id="263" r:id="rId14"/>
    <p:sldId id="264" r:id="rId15"/>
    <p:sldId id="265"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slideLayouts\_rels\slideLayout1.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
  <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11/21/2012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Relationships xmlns="http://schemas.openxmlformats.org/package/2006/relationships">
  <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11/21/2012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
  <Relationship Id="rId1" Type="http://schemas.openxmlformats.org/officeDocument/2006/relationships/slideLayout" Target="../slideLayouts/slideLayout7.xml"/>
  <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
  <Relationship Id="rId1" Type="http://schemas.openxmlformats.org/officeDocument/2006/relationships/slideLayout" Target="../slideLayouts/slideLayout2.xml"/>
  <Relationship Id="rId2" Type="http://schemas.openxmlformats.org/officeDocument/2006/relationships/notesSlide" Target="../notesSlides/notesSlide10.xml"/>
  <Relationship Id="rId3" Type="http://schemas.microsoft.com/office/2007/relationships/media" Target="../media/MH4W104EO.wav"/>
  <Relationship Id="rId4" Type="http://schemas.openxmlformats.org/officeDocument/2006/relationships/audio" Target="../media/MH4W104EO.wav"/>
  <Relationship Id="rId5" Type="http://schemas.openxmlformats.org/officeDocument/2006/relationships/image" Target="../media/play.png"/>
</Relationships>

</file>

<file path=ppt\slides\_rels\slide2.xml.rels><?xml version="1.0" encoding="UTF-8"?>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2.xml"/>
  <Relationship Id="rId3" Type="http://schemas.microsoft.com/office/2007/relationships/media" Target="../media/AF80W.wav"/>
  <Relationship Id="rId4" Type="http://schemas.openxmlformats.org/officeDocument/2006/relationships/audio" Target="../media/AF80W.wav"/>
  <Relationship Id="rId5" Type="http://schemas.openxmlformats.org/officeDocument/2006/relationships/image" Target="../media/play.png"/>
  <Relationship Id="rId6" Type="http://schemas.openxmlformats.org/officeDocument/2006/relationships/image" Target="../media/image1.jpeg"/>
</Relationships>

</file>

<file path=ppt\slides\_rels\slide3.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3.xml"/>
  <Relationship Id="rId3" Type="http://schemas.microsoft.com/office/2007/relationships/media" Target="../media/Z5CA3R.wav"/>
  <Relationship Id="rId4" Type="http://schemas.openxmlformats.org/officeDocument/2006/relationships/audio" Target="../media/Z5CA3R.wav"/>
  <Relationship Id="rId5" Type="http://schemas.openxmlformats.org/officeDocument/2006/relationships/image" Target="../media/play.png"/>
</Relationships>

</file>

<file path=ppt\slides\_rels\slide4.xml.rels><?xml version="1.0" encoding="UTF-8"?>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4.xml"/>
  <Relationship Id="rId3" Type="http://schemas.microsoft.com/office/2007/relationships/media" Target="../media/HSC6RG0.wav"/>
  <Relationship Id="rId4" Type="http://schemas.openxmlformats.org/officeDocument/2006/relationships/audio" Target="../media/HSC6RG0.wav"/>
  <Relationship Id="rId5" Type="http://schemas.openxmlformats.org/officeDocument/2006/relationships/image" Target="../media/play.png"/>
</Relationships>

</file>

<file path=ppt\slides\_rels\slide5.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5.xml"/>
  <Relationship Id="rId3" Type="http://schemas.microsoft.com/office/2007/relationships/media" Target="../media/P2OFG8.wav"/>
  <Relationship Id="rId4" Type="http://schemas.openxmlformats.org/officeDocument/2006/relationships/audio" Target="../media/P2OFG8.wav"/>
  <Relationship Id="rId5" Type="http://schemas.openxmlformats.org/officeDocument/2006/relationships/image" Target="../media/play.png"/>
</Relationships>

</file>

<file path=ppt\slides\_rels\slide6.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6.xml"/>
  <Relationship Id="rId3" Type="http://schemas.microsoft.com/office/2007/relationships/media" Target="../media/W07QWG709.wav"/>
  <Relationship Id="rId4" Type="http://schemas.openxmlformats.org/officeDocument/2006/relationships/audio" Target="../media/W07QWG709.wav"/>
  <Relationship Id="rId5" Type="http://schemas.openxmlformats.org/officeDocument/2006/relationships/image" Target="../media/play.png"/>
</Relationships>

</file>

<file path=ppt\slides\_rels\slide7.xml.rels><?xml version="1.0" encoding="UTF-8"?>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notesSlide" Target="../notesSlides/notesSlide7.xml"/>
  <Relationship Id="rId3" Type="http://schemas.microsoft.com/office/2007/relationships/media" Target="../media/LOGYXO4.wav"/>
  <Relationship Id="rId4" Type="http://schemas.openxmlformats.org/officeDocument/2006/relationships/audio" Target="../media/LOGYXO4.wav"/>
  <Relationship Id="rId5" Type="http://schemas.openxmlformats.org/officeDocument/2006/relationships/image" Target="../media/play.png"/>
</Relationships>

</file>

<file path=ppt\slides\_rels\slide8.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8.xml"/>
  <Relationship Id="rId3" Type="http://schemas.microsoft.com/office/2007/relationships/media" Target="../media/NIFAI6E.wav"/>
  <Relationship Id="rId4" Type="http://schemas.openxmlformats.org/officeDocument/2006/relationships/audio" Target="../media/NIFAI6E.wav"/>
  <Relationship Id="rId5" Type="http://schemas.openxmlformats.org/officeDocument/2006/relationships/image" Target="../media/play.png"/>
</Relationships>

</file>

<file path=ppt\slides\_rels\slide9.xml.rels><?xml version="1.0" encoding="UTF-8"?>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notesSlide" Target="../notesSlides/notesSlide9.xml"/>
  <Relationship Id="rId3" Type="http://schemas.microsoft.com/office/2007/relationships/media" Target="../media/40IBO.wav"/>
  <Relationship Id="rId4" Type="http://schemas.openxmlformats.org/officeDocument/2006/relationships/audio" Target="../media/40IBO.wav"/>
  <Relationship Id="rId5" Type="http://schemas.openxmlformats.org/officeDocument/2006/relationships/image" Target="../media/play.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6527630"/>
      </p:ext>
    </p:extLst>
  </p:cSld>
  <p:clrMapOvr>
    <a:masterClrMapping/>
  </p:clrMapOvr>
</p:sld>
</file>

<file path=ppt\slides\slide10.xml><?xml version="1.0" encoding="utf-8"?>
<p:sld xmlns:r="http://schemas.openxmlformats.org/officeDocument/2006/relationships" xmlns:p="http://schemas.openxmlformats.org/presentationml/2006/main" xmlns:a="http://schemas.openxmlformats.org/drawingml/2006/main" show="1">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a:t>Summary</a:t>
            </a:r>
          </a:p>
        </p:txBody>
      </p:sp>
      <p:sp xmlns:p="http://schemas.openxmlformats.org/presentationml/2006/main" xmlns:a="http://schemas.openxmlformats.org/drawingml/2006/main" xmlns:r="http://schemas.openxmlformats.org/officeDocument/2006/relationships">
        <p:nvSpPr>
          <p:cNvPr id="3" name="Content Placeholder 2"/>
          <p:cNvSpPr>
            <a:spLocks noGrp="1"/>
          </p:cNvSpPr>
          <p:nvPr>
            <p:ph idx="1"/>
          </p:nvPr>
        </p:nvSpPr>
        <p:spPr/>
        <p:txBody>
          <a:bodyPr/>
          <a:lstStyle/>
          <a:p>
            <a:pPr lvl="0"/>
            <a:r>
              <a:rPr lang="en-US" b="false" sz="1400"/>
              <a:t>First, we tried to put the original result in context, by comparing its defining values with similar ones.</a:t>
            </a:r>
          </a:p>
          <a:p>
            <a:pPr lvl="1"/>
            <a:r>
              <a:rPr lang="en-US" b="false" sz="1400"/>
              <a:t>When we compared Running Contract/OK to its siblings, grouped by status and date, we observed the following:</a:t>
            </a:r>
          </a:p>
          <a:p>
            <a:pPr lvl="2"/>
            <a:r>
              <a:rPr lang="en-US" b="false" sz="1400"/>
              <a:t/>
            </a:r>
          </a:p>
          <a:p>
            <a:pPr lvl="0"/>
            <a:r>
              <a:rPr lang="en-US" b="false" sz="1400"/>
              <a:t>Then we analyzed the results by drilling down one level in the hierarchy.</a:t>
            </a:r>
          </a:p>
          <a:p>
            <a:pPr lvl="1"/>
            <a:r>
              <a:rPr lang="en-US" b="false" sz="1400"/>
              <a:t>When we drilled down account, we observed the following facts:</a:t>
            </a:r>
          </a:p>
          <a:p>
            <a:pPr lvl="2"/>
            <a:r>
              <a:rPr lang="en-US" b="false" sz="1400"/>
              <a:t>Column 1998 has 5 of the 10 highest values.</a:t>
            </a:r>
          </a:p>
          <a:p>
            <a:pPr lvl="2"/>
            <a:r>
              <a:rPr lang="en-US" b="false" sz="1400"/>
              <a:t>Column 1998 has 5 of the 10 lowest values.</a:t>
            </a:r>
          </a:p>
        </p:txBody>
      </p:sp>
      <p:pic>
        <p:nvPicPr>
          <p:cNvPr id="4" name="MH4W104EO.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ctrTitle"/>
          </p:nvPr>
        </p:nvSpPr>
        <p:spPr>
          <a:xfrm>
            <a:off x="685800" y="2130425"/>
            <a:ext cx="7772400" cy="1470025"/>
          </a:xfrm>
        </p:spPr>
        <p:txBody>
          <a:bodyPr/>
          <a:lstStyle/>
          <a:p>
            <a:pPr algn="l"/>
            <a:r>
              <a:rPr lang="en-US"/>
              <a:t>CineCube Report</a:t>
            </a:r>
          </a:p>
        </p:txBody>
      </p:sp>
      <p:sp xmlns:p="http://schemas.openxmlformats.org/presentationml/2006/main" xmlns:a="http://schemas.openxmlformats.org/drawingml/2006/main" xmlns:r="http://schemas.openxmlformats.org/officeDocument/2006/relationships">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lgn="just"/>
            <a:r>
              <a:rPr lang="en-US" b="false" sz="2000"/>
              <a:t>This is a report on the Avg of amount when account is fixed to 'Prague' and status is fixed to 'Running Contract/OK'. We will start by answering the original query and we complement the result with contextualization and detailed analyses.</a:t>
            </a:r>
          </a:p>
        </p:txBody>
      </p:sp>
      <p:pic>
        <p:nvPicPr>
          <p:cNvPr name="Picture 3" id="4"/>
          <p:cNvPicPr>
            <a:picLocks noChangeAspect="true"/>
          </p:cNvPicPr>
          <p:nvPr/>
        </p:nvPicPr>
        <p:blipFill>
          <a:blip r:embed="rId6"/>
          <a:stretch>
            <a:fillRect/>
          </a:stretch>
        </p:blipFill>
        <p:spPr>
          <a:xfrm>
            <a:off x="5334000" y="0"/>
            <a:ext cx="3810000" cy="3810000"/>
          </a:xfrm>
          <a:prstGeom prst="rect">
            <a:avLst/>
          </a:prstGeom>
        </p:spPr>
      </p:pic>
      <p:pic>
        <p:nvPicPr>
          <p:cNvPr id="4" name="AF80W.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Answer to the original question</a:t>
            </a:r>
          </a:p>
        </p:txBody>
      </p:sp>
      <p:graphicFrame>
        <p:nvGraphicFramePr>
          <p:cNvPr name="Table 2" id="3"/>
          <p:cNvGraphicFramePr>
            <a:graphicFrameLocks noGrp="true"/>
          </p:cNvGraphicFramePr>
          <p:nvPr/>
        </p:nvGraphicFramePr>
        <p:xfrm>
          <a:off x="3302000" y="1270000"/>
          <a:ext cx="1270000" cy="1270000"/>
        </p:xfrm>
        <a:graphic>
          <a:graphicData uri="http://schemas.openxmlformats.org/drawingml/2006/table">
            <a:tbl>
              <a:tblPr/>
              <a:tblGrid/>
            </a:tbl>
          </a:graphicData>
        </a:graphic>
      </p:graphicFrame>
      <p:pic>
        <p:nvPicPr>
          <p:cNvPr id="4" name="Z5CA3R.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r="http://schemas.openxmlformats.org/officeDocument/2006/relationships" xmlns:p="http://schemas.openxmlformats.org/presentationml/2006/main" xmlns:a="http://schemas.openxmlformats.org/drawingml/2006/main" show="1">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ctrTitle"/>
          </p:nvPr>
        </p:nvSpPr>
        <p:spPr>
          <a:xfrm>
            <a:off x="685800" y="2130425"/>
            <a:ext cx="7772400" cy="1470025"/>
          </a:xfrm>
        </p:spPr>
        <p:txBody>
          <a:bodyPr/>
          <a:lstStyle/>
          <a:p>
            <a:r>
              <a:rPr lang="en-US"/>
              <a:t>Act I: Putting results in context</a:t>
            </a:r>
          </a:p>
        </p:txBody>
      </p:sp>
      <p:sp xmlns:p="http://schemas.openxmlformats.org/presentationml/2006/main" xmlns:a="http://schemas.openxmlformats.org/drawingml/2006/main" xmlns:r="http://schemas.openxmlformats.org/officeDocument/2006/relationships">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lgn="just"/>
            <a:r>
              <a:rPr lang="en-US" b="false" sz="2000"/>
              <a:t>In this series of slides we put the original result in context, by comparing the behavior of its defining values with the behavior of values that are similar to them.</a:t>
            </a:r>
          </a:p>
        </p:txBody>
      </p:sp>
      <p:pic>
        <p:nvPicPr>
          <p:cNvPr id="4" name="HSC6RG0.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Assessing the behavior of status</a:t>
            </a:r>
          </a:p>
        </p:txBody>
      </p:sp>
      <p:graphicFrame>
        <p:nvGraphicFramePr>
          <p:cNvPr name="Table 2" id="3"/>
          <p:cNvGraphicFramePr>
            <a:graphicFrameLocks noGrp="true"/>
          </p:cNvGraphicFramePr>
          <p:nvPr/>
        </p:nvGraphicFramePr>
        <p:xfrm>
          <a:off x="3302000" y="1270000"/>
          <a:ext cx="1270000" cy="1270000"/>
        </p:xfrm>
        <a:graphic>
          <a:graphicData uri="http://schemas.openxmlformats.org/drawingml/2006/table">
            <a:tbl>
              <a:tblPr/>
              <a:tblGrid/>
            </a:tbl>
          </a:graphicData>
        </a:graphic>
      </p:graphicFrame>
      <p:pic>
        <p:nvPicPr>
          <p:cNvPr id="4" name="P2OFG8.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Assessing the behavior of status</a:t>
            </a:r>
          </a:p>
        </p:txBody>
      </p:sp>
      <p:graphicFrame>
        <p:nvGraphicFramePr>
          <p:cNvPr name="Table 2" id="3"/>
          <p:cNvGraphicFramePr>
            <a:graphicFrameLocks noGrp="true"/>
          </p:cNvGraphicFramePr>
          <p:nvPr/>
        </p:nvGraphicFramePr>
        <p:xfrm>
          <a:off x="3302000" y="1270000"/>
          <a:ext cx="1270000" cy="1270000"/>
        </p:xfrm>
        <a:graphic>
          <a:graphicData uri="http://schemas.openxmlformats.org/drawingml/2006/table">
            <a:tbl>
              <a:tblPr/>
              <a:tblGrid/>
            </a:tbl>
          </a:graphicData>
        </a:graphic>
      </p:graphicFrame>
      <p:pic>
        <p:nvPicPr>
          <p:cNvPr id="4" name="W07QWG709.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r="http://schemas.openxmlformats.org/officeDocument/2006/relationships" xmlns:p="http://schemas.openxmlformats.org/presentationml/2006/main" xmlns:a="http://schemas.openxmlformats.org/drawingml/2006/main" show="1">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ctrTitle"/>
          </p:nvPr>
        </p:nvSpPr>
        <p:spPr>
          <a:xfrm>
            <a:off x="685800" y="2130425"/>
            <a:ext cx="7772400" cy="1470025"/>
          </a:xfrm>
        </p:spPr>
        <p:txBody>
          <a:bodyPr/>
          <a:lstStyle/>
          <a:p>
            <a:r>
              <a:rPr lang="en-US"/>
              <a:t>Act II: Explaining results</a:t>
            </a:r>
          </a:p>
        </p:txBody>
      </p:sp>
      <p:sp xmlns:p="http://schemas.openxmlformats.org/presentationml/2006/main" xmlns:a="http://schemas.openxmlformats.org/drawingml/2006/main" xmlns:r="http://schemas.openxmlformats.org/officeDocument/2006/relationships">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lgn="just"/>
            <a:r>
              <a:rPr lang="en-US" b="false" sz="2000"/>
              <a:t>In this series of slides we will present a detailed analysis of the values involved in the result of the original query. To this end, we drill-down the hierarchy of grouping levels of the result to one level of aggregation lower, whenever this is possible.</a:t>
            </a:r>
          </a:p>
        </p:txBody>
      </p:sp>
      <p:pic>
        <p:nvPicPr>
          <p:cNvPr id="4" name="LOGYXO4.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Drilling down the Rows of the Original Result</a:t>
            </a:r>
          </a:p>
        </p:txBody>
      </p:sp>
      <p:graphicFrame>
        <p:nvGraphicFramePr>
          <p:cNvPr name="Table 2" id="3"/>
          <p:cNvGraphicFramePr>
            <a:graphicFrameLocks noGrp="true"/>
          </p:cNvGraphicFramePr>
          <p:nvPr/>
        </p:nvGraphicFramePr>
        <p:xfrm>
          <a:off x="2667000" y="1270000"/>
          <a:ext cx="1270000" cy="1270000"/>
        </p:xfrm>
        <a:graphic>
          <a:graphicData uri="http://schemas.openxmlformats.org/drawingml/2006/table">
            <a:tbl>
              <a:tblPr/>
              <a:tblGrid/>
            </a:tbl>
          </a:graphicData>
        </a:graphic>
      </p:graphicFrame>
      <p:pic>
        <p:nvPicPr>
          <p:cNvPr id="4" name="NIFAI6E.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r="http://schemas.openxmlformats.org/officeDocument/2006/relationships" xmlns:p="http://schemas.openxmlformats.org/presentationml/2006/main" xmlns:a="http://schemas.openxmlformats.org/drawingml/2006/main" show="1" showMasterSp="true">
  <p:cSld>
    <p:bg>
      <p:bgPr>
        <a:solidFill>
          <a:srgbClr val="EBE9E9"/>
        </a:solidFill>
        <a:effectLst/>
      </p:bgPr>
    </p:bg>
    <p:spTree>
      <p:nvGrpSpPr>
        <p:cNvPr id="1" name=""/>
        <p:cNvGrpSpPr/>
        <p:nvPr/>
      </p:nvGrpSpPr>
      <p:grpSpPr>
        <a:xfrm>
          <a:off x="0" y="0"/>
          <a:ext cx="0" cy="0"/>
          <a:chOff x="0" y="0"/>
          <a:chExt cx="0" cy="0"/>
        </a:xfrm>
      </p:grpSpPr>
      <p:sp xmlns:p="http://schemas.openxmlformats.org/presentationml/2006/main" xmlns:a="http://schemas.openxmlformats.org/drawingml/2006/main" xmlns:r="http://schemas.openxmlformats.org/officeDocument/2006/relationships">
        <p:nvSpPr>
          <p:cNvPr id="2" name="Title 1"/>
          <p:cNvSpPr>
            <a:spLocks noGrp="1"/>
          </p:cNvSpPr>
          <p:nvPr>
            <p:ph type="title"/>
          </p:nvPr>
        </p:nvSpPr>
        <p:spPr/>
        <p:txBody>
          <a:bodyPr/>
          <a:lstStyle/>
          <a:p>
            <a:r>
              <a:rPr lang="en-US" b="true" sz="1600">
                <a:latin typeface="Arial"/>
              </a:rPr>
              <a:t>Drilling down the Columns of the Original Result</a:t>
            </a:r>
          </a:p>
        </p:txBody>
      </p:sp>
      <p:graphicFrame>
        <p:nvGraphicFramePr>
          <p:cNvPr name="Table 2" id="3"/>
          <p:cNvGraphicFramePr>
            <a:graphicFrameLocks noGrp="true"/>
          </p:cNvGraphicFramePr>
          <p:nvPr/>
        </p:nvGraphicFramePr>
        <p:xfrm>
          <a:off x="127000" y="1270000"/>
          <a:ext cx="1270000" cy="1270000"/>
        </p:xfrm>
        <a:graphic>
          <a:graphicData uri="http://schemas.openxmlformats.org/drawingml/2006/table">
            <a:tbl>
              <a:tblPr/>
              <a:tblGrid/>
            </a:tbl>
          </a:graphicData>
        </a:graphic>
      </p:graphicFrame>
      <p:pic>
        <p:nvPicPr>
          <p:cNvPr id="4" name="40IBO.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5"/>
          <a:stretch>
            <a:fillRect/>
          </a:stretch>
        </p:blipFill>
        <p:spPr>
          <a:xfrm>
            <a:off x="0" y="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advClick="0" advTm="10000">
        <p:cut/>
      </p:transition>
    </mc:Choice>
    <mc:Fallback xmlns:xsi="http://www.w3.org/2001/XMLSchema-instance" xmlns="">
      <p:transition advClick="0" advTm="1000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6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tableStyles.xml><?xml version="1.0" encoding="utf-8"?>
<a:tblStyleLst xmlns:a="http://schemas.openxmlformats.org/drawingml/2006/main" def="{5C22544A-7EE6-4342-B048-85BDC9FD1C3A}"/>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534" y="-90"/>
      </p:cViewPr>
      <p:guideLst>
        <p:guide orient="horz" pos="2160"/>
        <p:guide pos="2880"/>
      </p:guideLst>
    </p:cSldViewPr>
  </p:slideViewPr>
  <p:notesTextViewPr>
    <p:cViewPr>
      <p:scale>
        <a:sx n="100" d="100"/>
        <a:sy n="100" d="100"/>
      </p:scale>
      <p:origin x="0" y="0"/>
    </p:cViewPr>
  </p:notesTextViewPr>
  <p:gridSpacing cx="76200" cy="76200"/>
</p:viewPr>
</file>